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303" r:id="rId19"/>
    <p:sldId id="304" r:id="rId20"/>
    <p:sldId id="270" r:id="rId21"/>
    <p:sldId id="271" r:id="rId22"/>
    <p:sldId id="272" r:id="rId23"/>
    <p:sldId id="273" r:id="rId24"/>
    <p:sldId id="274" r:id="rId25"/>
    <p:sldId id="279" r:id="rId26"/>
    <p:sldId id="307" r:id="rId27"/>
    <p:sldId id="280" r:id="rId28"/>
    <p:sldId id="281" r:id="rId29"/>
    <p:sldId id="306" r:id="rId30"/>
    <p:sldId id="282" r:id="rId31"/>
    <p:sldId id="308" r:id="rId32"/>
    <p:sldId id="283" r:id="rId33"/>
    <p:sldId id="275" r:id="rId34"/>
    <p:sldId id="276" r:id="rId35"/>
    <p:sldId id="302" r:id="rId36"/>
    <p:sldId id="277" r:id="rId37"/>
    <p:sldId id="286" r:id="rId38"/>
    <p:sldId id="290" r:id="rId39"/>
    <p:sldId id="288" r:id="rId40"/>
    <p:sldId id="291" r:id="rId41"/>
    <p:sldId id="305" r:id="rId42"/>
    <p:sldId id="309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12" r:id="rId51"/>
    <p:sldId id="300" r:id="rId52"/>
    <p:sldId id="313" r:id="rId53"/>
    <p:sldId id="299" r:id="rId54"/>
    <p:sldId id="27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9"/>
    <p:restoredTop sz="94608"/>
  </p:normalViewPr>
  <p:slideViewPr>
    <p:cSldViewPr snapToGrid="0" snapToObjects="1">
      <p:cViewPr varScale="1">
        <p:scale>
          <a:sx n="117" d="100"/>
          <a:sy n="117" d="100"/>
        </p:scale>
        <p:origin x="192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DevOps</a:t>
            </a:r>
            <a:r>
              <a:rPr lang="en-US" sz="3600" dirty="0">
                <a:solidFill>
                  <a:prstClr val="black"/>
                </a:solidFill>
              </a:rPr>
              <a:t>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</a:t>
            </a:r>
            <a:r>
              <a:rPr lang="en-US" sz="360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Week </a:t>
            </a:r>
            <a:r>
              <a:rPr lang="en-US" sz="3600" smtClean="0">
                <a:solidFill>
                  <a:prstClr val="black"/>
                </a:solidFill>
              </a:rPr>
              <a:t>3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useful distributed infrastructure patterns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Load balancer with backend servers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Load balancer with backend servers</a:t>
            </a:r>
          </a:p>
          <a:p>
            <a:pPr lvl="1"/>
            <a:r>
              <a:rPr lang="en-US" dirty="0" smtClean="0"/>
              <a:t>LB takes an incoming request and routes it to one of many servers.</a:t>
            </a:r>
          </a:p>
          <a:p>
            <a:pPr lvl="2"/>
            <a:r>
              <a:rPr lang="en-US" dirty="0" smtClean="0"/>
              <a:t>Example: User web browser request is routed to a webserver.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LB watches the health of servers and dynamically re-routes requests to maintain high availability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LB eliminates single-point-of-failure with servers, but what about LB itself?</a:t>
            </a:r>
          </a:p>
          <a:p>
            <a:pPr lvl="1"/>
            <a:r>
              <a:rPr lang="en-US" dirty="0" smtClean="0"/>
              <a:t>Now we need redundant LB </a:t>
            </a:r>
            <a:br>
              <a:rPr lang="en-US" dirty="0" smtClean="0"/>
            </a:br>
            <a:r>
              <a:rPr lang="en-US" dirty="0" smtClean="0"/>
              <a:t>(and switches and </a:t>
            </a:r>
            <a:br>
              <a:rPr lang="en-US" dirty="0" smtClean="0"/>
            </a:br>
            <a:r>
              <a:rPr lang="en-US" dirty="0" smtClean="0"/>
              <a:t>firewalls and routers…)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71" y="3061782"/>
            <a:ext cx="3636029" cy="33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load balancer can use a variety of algorithms to determine which server handles a request.</a:t>
            </a:r>
          </a:p>
          <a:p>
            <a:pPr lvl="1"/>
            <a:r>
              <a:rPr lang="en-US" b="1" dirty="0" smtClean="0"/>
              <a:t>Random</a:t>
            </a:r>
            <a:r>
              <a:rPr lang="en-US" dirty="0" smtClean="0"/>
              <a:t>: each incoming request is sent to a random server in the pool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Round-robin</a:t>
            </a:r>
            <a:r>
              <a:rPr lang="en-US" dirty="0" smtClean="0"/>
              <a:t>: each incoming request is sent to a different server in a predetermined order</a:t>
            </a:r>
          </a:p>
          <a:p>
            <a:pPr lvl="2"/>
            <a:r>
              <a:rPr lang="en-US" dirty="0" smtClean="0"/>
              <a:t>Can also be accomplished with DNS settings and is sometimes 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Least load</a:t>
            </a:r>
            <a:r>
              <a:rPr lang="en-US" dirty="0" smtClean="0"/>
              <a:t>: Load balancer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olution = </a:t>
            </a:r>
            <a:r>
              <a:rPr lang="en-US" b="1" dirty="0" smtClean="0"/>
              <a:t>slow start.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Weighted round robin</a:t>
            </a:r>
            <a:r>
              <a:rPr lang="en-US" dirty="0" smtClean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 smtClean="0"/>
              <a:t>Maybe some servers are more powerful than others.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488369" y="4060514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Server with multiple back-ends (proxy service)</a:t>
            </a:r>
          </a:p>
          <a:p>
            <a:pPr lvl="1"/>
            <a:r>
              <a:rPr lang="en-US" dirty="0" smtClean="0"/>
              <a:t>Server partitions a request into multiple queries to various backend systems and then aggregates responses.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impacted by </a:t>
            </a:r>
            <a:br>
              <a:rPr lang="en-US" dirty="0" smtClean="0"/>
            </a:br>
            <a:r>
              <a:rPr lang="en-US" dirty="0" smtClean="0"/>
              <a:t>highest latency response.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Fan-in I/O </a:t>
            </a:r>
            <a:br>
              <a:rPr lang="en-US" dirty="0" smtClean="0"/>
            </a:br>
            <a:r>
              <a:rPr lang="en-US" dirty="0" smtClean="0"/>
              <a:t>challenges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Server tree</a:t>
            </a:r>
          </a:p>
          <a:p>
            <a:pPr lvl="1"/>
            <a:r>
              <a:rPr lang="en-US" dirty="0" smtClean="0"/>
              <a:t>Commonly used by distributed databases.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Found in services like Active Directory and DNS.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Main benefit is parallelization</a:t>
            </a:r>
            <a:br>
              <a:rPr lang="en-US" dirty="0" smtClean="0"/>
            </a:br>
            <a:r>
              <a:rPr lang="en-US" dirty="0" smtClean="0"/>
              <a:t> and reduced request latency.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distributed systems need to persist data.</a:t>
            </a:r>
          </a:p>
          <a:p>
            <a:pPr lvl="1"/>
            <a:r>
              <a:rPr lang="en-US" dirty="0" smtClean="0"/>
              <a:t>A single database server will eventually run out of processing power, memory, or storage.</a:t>
            </a:r>
          </a:p>
          <a:p>
            <a:pPr lvl="2"/>
            <a:r>
              <a:rPr lang="en-US" dirty="0" smtClean="0"/>
              <a:t>Facebook can’t store all their data on a single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Need to store data on multiple database servers.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a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Shards are stored on multiple servers.</a:t>
            </a:r>
          </a:p>
          <a:p>
            <a:pPr lvl="1"/>
            <a:r>
              <a:rPr lang="en-US" dirty="0" smtClean="0"/>
              <a:t>A server may contain one or more shards.</a:t>
            </a:r>
          </a:p>
          <a:p>
            <a:endParaRPr lang="en-US" dirty="0" smtClean="0"/>
          </a:p>
          <a:p>
            <a:r>
              <a:rPr lang="en-US" dirty="0" smtClean="0"/>
              <a:t>Apps distribute </a:t>
            </a:r>
            <a:r>
              <a:rPr lang="en-US" dirty="0" smtClean="0"/>
              <a:t>requests to multiple </a:t>
            </a:r>
            <a:r>
              <a:rPr lang="en-US" dirty="0" err="1" smtClean="0"/>
              <a:t>sharded</a:t>
            </a:r>
            <a:r>
              <a:rPr lang="en-US" dirty="0" smtClean="0"/>
              <a:t> database servers</a:t>
            </a:r>
            <a:r>
              <a:rPr lang="en-US" dirty="0" smtClean="0"/>
              <a:t>, improving performance for some operations.</a:t>
            </a:r>
          </a:p>
          <a:p>
            <a:pPr lvl="1"/>
            <a:r>
              <a:rPr lang="en-US" dirty="0" smtClean="0"/>
              <a:t>Improved write and indexing performance.</a:t>
            </a:r>
          </a:p>
          <a:p>
            <a:pPr lvl="1"/>
            <a:r>
              <a:rPr lang="en-US" dirty="0" smtClean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CAP Principle describes a fundamental limitation associated with distributed databases.</a:t>
            </a:r>
          </a:p>
          <a:p>
            <a:endParaRPr lang="en-US" dirty="0" smtClean="0"/>
          </a:p>
          <a:p>
            <a:r>
              <a:rPr lang="en-US" dirty="0" smtClean="0"/>
              <a:t>Presented </a:t>
            </a:r>
            <a:r>
              <a:rPr lang="en-US" dirty="0" smtClean="0"/>
              <a:t>by Eric Brewer in 1999.</a:t>
            </a:r>
          </a:p>
          <a:p>
            <a:endParaRPr lang="en-US" dirty="0" smtClean="0"/>
          </a:p>
          <a:p>
            <a:r>
              <a:rPr lang="en-US" b="1" dirty="0" smtClean="0"/>
              <a:t>It is not possible to build 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distributed </a:t>
            </a:r>
            <a:r>
              <a:rPr lang="en-US" b="1" dirty="0" smtClean="0"/>
              <a:t>system that </a:t>
            </a:r>
            <a:r>
              <a:rPr lang="en-US" b="1" dirty="0" smtClean="0"/>
              <a:t>guarantees</a:t>
            </a:r>
            <a:br>
              <a:rPr lang="en-US" b="1" dirty="0" smtClean="0"/>
            </a:br>
            <a:r>
              <a:rPr lang="en-US" b="1" dirty="0" smtClean="0"/>
              <a:t>consistency</a:t>
            </a:r>
            <a:r>
              <a:rPr lang="en-US" b="1" dirty="0" smtClean="0"/>
              <a:t>, availability, and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partition </a:t>
            </a:r>
            <a:r>
              <a:rPr lang="en-US" b="1" dirty="0" smtClean="0"/>
              <a:t>tolerance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see the same data at the same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options: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speed is more important than data recency, like social media, leverage eventual 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smtClean="0"/>
              <a:t>Means that the </a:t>
            </a:r>
            <a:r>
              <a:rPr lang="en-US" dirty="0" smtClean="0"/>
              <a:t>data is </a:t>
            </a:r>
            <a:r>
              <a:rPr lang="en-US" dirty="0" smtClean="0"/>
              <a:t>accessible when </a:t>
            </a:r>
            <a:r>
              <a:rPr lang="en-US" dirty="0" smtClean="0"/>
              <a:t>an app makes </a:t>
            </a:r>
            <a:r>
              <a:rPr lang="en-US" dirty="0" smtClean="0"/>
              <a:t>a </a:t>
            </a:r>
            <a:r>
              <a:rPr lang="en-US" dirty="0" smtClean="0"/>
              <a:t>request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groups in a pool of servers, creating a partition (split-brain scenario).</a:t>
            </a:r>
          </a:p>
          <a:p>
            <a:pPr lvl="2"/>
            <a:r>
              <a:rPr lang="en-US" dirty="0" smtClean="0"/>
              <a:t>Can’t maintain consistency because writes to one partition cannot be communicated to other.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</a:t>
            </a:r>
            <a:r>
              <a:rPr lang="en-US" dirty="0" smtClean="0"/>
              <a:t>persisting data in distributed infrastructure.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 = MySQL</a:t>
            </a:r>
          </a:p>
          <a:p>
            <a:pPr lvl="1"/>
            <a:r>
              <a:rPr lang="en-US" dirty="0" smtClean="0"/>
              <a:t>Consistency &amp; Partition Tolerance = MongoDB</a:t>
            </a:r>
          </a:p>
          <a:p>
            <a:pPr lvl="1"/>
            <a:r>
              <a:rPr lang="en-US" dirty="0" smtClean="0"/>
              <a:t>Availability &amp; Partition Tolerance 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 smtClean="0"/>
          </a:p>
          <a:p>
            <a:r>
              <a:rPr lang="en-US" dirty="0" smtClean="0"/>
              <a:t>Goal is to store data closer to the way it’s actually represented.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databases, each solving different scaling issues.</a:t>
            </a:r>
          </a:p>
          <a:p>
            <a:endParaRPr lang="en-US" dirty="0" smtClean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What’s the total profit across all products in the 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smtClean="0"/>
              <a:t>Redshift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distributed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computing architecture where software components are running on multiple systems.</a:t>
            </a:r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structures.</a:t>
            </a:r>
          </a:p>
          <a:p>
            <a:pPr lvl="2"/>
            <a:r>
              <a:rPr lang="en-US" dirty="0" smtClean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course. </a:t>
            </a:r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desirable.</a:t>
            </a:r>
          </a:p>
          <a:p>
            <a:pPr lvl="1"/>
            <a:r>
              <a:rPr lang="en-US" dirty="0" smtClean="0"/>
              <a:t>Easier to maintain and replace components.</a:t>
            </a:r>
          </a:p>
          <a:p>
            <a:pPr lvl="1"/>
            <a:r>
              <a:rPr lang="en-US" dirty="0" smtClean="0"/>
              <a:t>Fewer bugs and hidden dependencies.</a:t>
            </a:r>
          </a:p>
          <a:p>
            <a:pPr lvl="1"/>
            <a:r>
              <a:rPr lang="en-US" dirty="0" smtClean="0"/>
              <a:t>More flexible.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speed of small systems cannot easily be translated to large distributed 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Doubling CPU or memory does not necessarily double performance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performance bottleneck (constraint) always changes!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are orders of magnitude slower than CPU and memory access.</a:t>
            </a:r>
          </a:p>
          <a:p>
            <a:pPr lvl="1"/>
            <a:r>
              <a:rPr lang="en-US" dirty="0" smtClean="0"/>
              <a:t>Be very wary of these kinds of requests!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</a:t>
            </a:r>
            <a:r>
              <a:rPr lang="en-US" dirty="0" smtClean="0"/>
              <a:t>server + 1 </a:t>
            </a:r>
            <a:r>
              <a:rPr lang="en-US" dirty="0" smtClean="0"/>
              <a:t>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can create software with emulates hardware.</a:t>
            </a:r>
            <a:endParaRPr lang="en-US" dirty="0" smtClean="0"/>
          </a:p>
          <a:p>
            <a:pPr lvl="1"/>
            <a:r>
              <a:rPr lang="en-US" dirty="0" smtClean="0"/>
              <a:t>Manipulating memory in the right patterns and sequences allows us to </a:t>
            </a:r>
            <a:r>
              <a:rPr lang="en-US" dirty="0" smtClean="0"/>
              <a:t>create operating systems and applications.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us to run multiple 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a single physical 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are logically partitioned from a process, memory, and networking perspective.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software.</a:t>
            </a:r>
          </a:p>
          <a:p>
            <a:pPr lvl="1"/>
            <a:r>
              <a:rPr lang="en-US" dirty="0" smtClean="0"/>
              <a:t>It’s easier to move software around.</a:t>
            </a:r>
          </a:p>
          <a:p>
            <a:pPr lvl="1"/>
            <a:r>
              <a:rPr lang="en-US" dirty="0" smtClean="0"/>
              <a:t>Easy to move a stack from an older physical server to a newer physical server.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</a:t>
            </a:r>
            <a:r>
              <a:rPr lang="en-US" dirty="0" smtClean="0"/>
              <a:t>user or team because </a:t>
            </a:r>
            <a:r>
              <a:rPr lang="en-US" dirty="0" smtClean="0"/>
              <a:t>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stacks.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server.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machine.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You probably only need one computing device if you are the only one using a software app.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Mobile phone, laptop, tablet,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your software needs to support hundreds, thousands, or millions of users?</a:t>
            </a:r>
          </a:p>
          <a:p>
            <a:endParaRPr lang="en-US" dirty="0" smtClean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 can’t buy a server big enough to support all your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single system provides no redundancy if it fails.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stack.</a:t>
            </a:r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security.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virtualized.</a:t>
            </a:r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modifications.</a:t>
            </a:r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kernel.</a:t>
            </a:r>
          </a:p>
          <a:p>
            <a:pPr lvl="2"/>
            <a:r>
              <a:rPr lang="en-US" dirty="0" smtClean="0"/>
              <a:t>If host is Linux then all “guests” are 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the predominant form of virtualized infrastructure.</a:t>
            </a:r>
          </a:p>
          <a:p>
            <a:pPr lvl="1"/>
            <a:r>
              <a:rPr lang="en-US" dirty="0" smtClean="0"/>
              <a:t>Most servers in enterprises are now 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 smtClean="0"/>
              <a:t>Software Defined Networking (SDN)</a:t>
            </a:r>
          </a:p>
          <a:p>
            <a:pPr lvl="2"/>
            <a:r>
              <a:rPr lang="en-US" dirty="0" smtClean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Hypervisor for x86 systems originally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developed </a:t>
            </a:r>
            <a:r>
              <a:rPr lang="en-US" dirty="0" smtClean="0"/>
              <a:t>by </a:t>
            </a:r>
            <a:r>
              <a:rPr lang="en-US" dirty="0" err="1" smtClean="0"/>
              <a:t>Innotek</a:t>
            </a:r>
            <a:r>
              <a:rPr lang="en-US" dirty="0" smtClean="0"/>
              <a:t>, acquired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Sun</a:t>
            </a:r>
            <a:r>
              <a:rPr lang="en-US" dirty="0" smtClean="0"/>
              <a:t>, acquired by Oracle.</a:t>
            </a:r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commercial offerings like VMWare Fusion, but good enough for dev/testing.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6797761" y="35152"/>
            <a:ext cx="2081185" cy="21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virtual machines is time-consuming, repetitive, and mistake prone.</a:t>
            </a:r>
          </a:p>
          <a:p>
            <a:pPr lvl="1"/>
            <a:r>
              <a:rPr lang="en-US" dirty="0" smtClean="0"/>
              <a:t>Imagine needing to stand up dozens or hundreds of test environments </a:t>
            </a:r>
            <a:r>
              <a:rPr lang="en-US" dirty="0" smtClean="0"/>
              <a:t>a </a:t>
            </a:r>
            <a:r>
              <a:rPr lang="en-US" dirty="0" smtClean="0"/>
              <a:t>day.</a:t>
            </a:r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</a:p>
          <a:p>
            <a:pPr lvl="1"/>
            <a:r>
              <a:rPr lang="en-US" dirty="0" smtClean="0"/>
              <a:t>Traditionally, you would create machine images and store image versions in a repository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support more users?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022237" y="2488071"/>
            <a:ext cx="2541532" cy="22450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Read Practice of Cloud Systems Administration Chapter 3</a:t>
            </a:r>
          </a:p>
          <a:p>
            <a:r>
              <a:rPr lang="en-US" dirty="0" smtClean="0"/>
              <a:t>Read 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(December 2015)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16061"/>
              </p:ext>
            </p:extLst>
          </p:nvPr>
        </p:nvGraphicFramePr>
        <p:xfrm>
          <a:off x="1348605" y="3012122"/>
          <a:ext cx="609600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/>
                <a:gridCol w="311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Building a distributed infrastructure architecture is fundamentally different.</a:t>
            </a:r>
          </a:p>
          <a:p>
            <a:pPr lvl="1"/>
            <a:r>
              <a:rPr lang="en-US" dirty="0" smtClean="0"/>
              <a:t>May need to support thousands or millions of users.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route user requests to the appropriate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Need to distribute and partition data across many </a:t>
            </a:r>
            <a:r>
              <a:rPr lang="en-US" dirty="0" smtClean="0"/>
              <a:t>systems.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provide fault </a:t>
            </a:r>
            <a:r>
              <a:rPr lang="en-US" dirty="0" smtClean="0"/>
              <a:t>tolerance to deliver a reliable service.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92500"/>
          </a:bodyPr>
          <a:lstStyle/>
          <a:p>
            <a:r>
              <a:rPr lang="en-US" dirty="0"/>
              <a:t>Need to provide fault tolerance using software rather than hardware</a:t>
            </a:r>
            <a:r>
              <a:rPr lang="en-US" dirty="0" smtClean="0"/>
              <a:t>.	</a:t>
            </a:r>
          </a:p>
          <a:p>
            <a:pPr lvl="1"/>
            <a:r>
              <a:rPr lang="en-US" dirty="0" smtClean="0"/>
              <a:t>Traditional applications run on a single server which must be incredibly reliable.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applications leverage cheap commodity hardware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need to create an infrastructure architecture that delivers </a:t>
            </a:r>
            <a:r>
              <a:rPr lang="en-US" u="sng" dirty="0" smtClean="0"/>
              <a:t>reliable application services on unreliable 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bit about patterns</a:t>
            </a:r>
            <a:r>
              <a:rPr lang="is-IS" dirty="0" smtClean="0"/>
              <a:t>…</a:t>
            </a:r>
          </a:p>
          <a:p>
            <a:endParaRPr lang="is-IS" dirty="0"/>
          </a:p>
          <a:p>
            <a:pPr lvl="1"/>
            <a:r>
              <a:rPr lang="is-IS" dirty="0" smtClean="0"/>
              <a:t>A </a:t>
            </a:r>
            <a:r>
              <a:rPr lang="is-IS" b="1" dirty="0" smtClean="0"/>
              <a:t>pattern</a:t>
            </a:r>
            <a:r>
              <a:rPr lang="is-IS" dirty="0" smtClean="0"/>
              <a:t> is a common architectural model which generally meets specified </a:t>
            </a:r>
            <a:r>
              <a:rPr lang="is-IS" dirty="0" smtClean="0"/>
              <a:t>requirements or solves a problem.</a:t>
            </a:r>
            <a:endParaRPr lang="is-IS" dirty="0" smtClean="0"/>
          </a:p>
          <a:p>
            <a:pPr lvl="1"/>
            <a:endParaRPr lang="is-IS" dirty="0"/>
          </a:p>
          <a:p>
            <a:pPr lvl="1"/>
            <a:r>
              <a:rPr lang="is-IS" dirty="0" smtClean="0"/>
              <a:t>An </a:t>
            </a:r>
            <a:r>
              <a:rPr lang="is-IS" b="1" dirty="0" smtClean="0"/>
              <a:t>anti-pattern</a:t>
            </a:r>
            <a:r>
              <a:rPr lang="is-IS" dirty="0" smtClean="0"/>
              <a:t> is an architectural model which generally leads to an unsatisfactory outcome.</a:t>
            </a:r>
          </a:p>
          <a:p>
            <a:pPr lvl="2"/>
            <a:r>
              <a:rPr lang="is-IS" dirty="0" smtClean="0"/>
              <a:t>Most anti-patterns started out as patterns, but then because anti-patterns when requirements changed.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6186</TotalTime>
  <Words>2265</Words>
  <Application>Microsoft Macintosh PowerPoint</Application>
  <PresentationFormat>On-screen Show (4:3)</PresentationFormat>
  <Paragraphs>435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Consolas</vt:lpstr>
      <vt:lpstr>Wingdings</vt:lpstr>
      <vt:lpstr>Arial</vt:lpstr>
      <vt:lpstr>Office Theme</vt:lpstr>
      <vt:lpstr>DevOps &amp; Cloud Infrastructure SEIS 665 Week 3</vt:lpstr>
      <vt:lpstr>Agenda</vt:lpstr>
      <vt:lpstr>What is distributed infrastructure?</vt:lpstr>
      <vt:lpstr>Why do we need it?</vt:lpstr>
      <vt:lpstr>How do we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172</cp:revision>
  <dcterms:created xsi:type="dcterms:W3CDTF">2016-03-22T19:47:34Z</dcterms:created>
  <dcterms:modified xsi:type="dcterms:W3CDTF">2017-02-11T23:39:10Z</dcterms:modified>
</cp:coreProperties>
</file>